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7" r:id="rId2"/>
    <p:sldId id="275" r:id="rId3"/>
    <p:sldId id="280" r:id="rId4"/>
    <p:sldId id="268" r:id="rId5"/>
    <p:sldId id="281" r:id="rId6"/>
    <p:sldId id="282" r:id="rId7"/>
    <p:sldId id="276" r:id="rId8"/>
    <p:sldId id="269" r:id="rId9"/>
    <p:sldId id="278" r:id="rId10"/>
    <p:sldId id="277" r:id="rId11"/>
    <p:sldId id="270" r:id="rId12"/>
    <p:sldId id="279" r:id="rId13"/>
    <p:sldId id="271" r:id="rId14"/>
    <p:sldId id="272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AE52F-1A3D-4388-9EBE-FF8190A5A52B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F71C3-01BB-4598-AFE6-E450CD241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08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F71C3-01BB-4598-AFE6-E450CD2418F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33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F71C3-01BB-4598-AFE6-E450CD2418F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87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14403-52ED-45E3-B116-CF40B52489D8}" type="datetimeFigureOut">
              <a:rPr lang="en-US" smtClean="0"/>
              <a:pPr/>
              <a:t>1/13/2023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9592" y="1844824"/>
            <a:ext cx="7344816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solidFill>
                  <a:srgbClr val="0070C0"/>
                </a:solidFill>
                <a:latin typeface="Monotype Corsiva" pitchFamily="66" charset="0"/>
              </a:rPr>
              <a:t>Мотиваційна складова </a:t>
            </a:r>
          </a:p>
          <a:p>
            <a:pPr algn="ctr"/>
            <a:r>
              <a:rPr lang="uk-UA" sz="4000" b="1" dirty="0">
                <a:solidFill>
                  <a:srgbClr val="0070C0"/>
                </a:solidFill>
                <a:latin typeface="Monotype Corsiva" pitchFamily="66" charset="0"/>
              </a:rPr>
              <a:t>сучасного уроку</a:t>
            </a:r>
          </a:p>
          <a:p>
            <a:pPr algn="ctr"/>
            <a:endParaRPr lang="uk-UA" sz="55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algn="ctr"/>
            <a:r>
              <a:rPr lang="uk-UA" sz="55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     </a:t>
            </a:r>
          </a:p>
          <a:p>
            <a:pPr algn="ctr"/>
            <a:r>
              <a:rPr lang="uk-UA" sz="5500" b="1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    </a:t>
            </a:r>
            <a:r>
              <a:rPr lang="uk-UA" sz="2400" b="1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Консультант </a:t>
            </a:r>
            <a:r>
              <a:rPr lang="uk-UA" sz="2400" b="1" dirty="0" err="1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К.Маліцька</a:t>
            </a:r>
            <a:r>
              <a:rPr lang="uk-UA" sz="55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               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9631" y="58466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rgbClr val="7030A0"/>
                </a:solidFill>
              </a:rPr>
              <a:t>Комунальна установа «Центр професійного розвитку педагогічних працівників Вінницької міської ради»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rdh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40968"/>
            <a:ext cx="4104456" cy="20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uk-UA" sz="3600" b="1" i="1" dirty="0">
                <a:solidFill>
                  <a:srgbClr val="7030A0"/>
                </a:solidFill>
                <a:latin typeface="Times New Roman"/>
                <a:ea typeface="Calibri"/>
              </a:rPr>
              <a:t>Прийоми дистанційного навчання 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1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8000" dirty="0">
                <a:latin typeface="Times New Roman"/>
                <a:ea typeface="Calibri"/>
                <a:cs typeface="Times New Roman"/>
              </a:rPr>
              <a:t>випереджувальне  індивідуальне завдання, прийоми «Перевернутий клас», «Тільки одна хвилина»;</a:t>
            </a:r>
            <a:endParaRPr lang="ru-RU" sz="8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8000" dirty="0">
                <a:latin typeface="Times New Roman"/>
                <a:ea typeface="Calibri"/>
                <a:cs typeface="Times New Roman"/>
              </a:rPr>
              <a:t>репортаж із….( за вибором учня/вчителя, наприклад із засідання барських конфедератів( 8 клас),  ;</a:t>
            </a:r>
            <a:endParaRPr lang="ru-RU" sz="8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8000" dirty="0">
                <a:latin typeface="Times New Roman"/>
                <a:ea typeface="Calibri"/>
                <a:cs typeface="Times New Roman"/>
              </a:rPr>
              <a:t>зустріч із історичною постаттю;</a:t>
            </a:r>
            <a:endParaRPr lang="ru-RU" sz="8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8000" dirty="0">
                <a:latin typeface="Times New Roman"/>
                <a:ea typeface="Calibri"/>
                <a:cs typeface="Times New Roman"/>
              </a:rPr>
              <a:t>прийом « Запитай у автора»;</a:t>
            </a:r>
            <a:endParaRPr lang="ru-RU" sz="8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8000" dirty="0" err="1">
                <a:latin typeface="Times New Roman"/>
                <a:ea typeface="Calibri"/>
                <a:cs typeface="Times New Roman"/>
              </a:rPr>
              <a:t>онлайн</a:t>
            </a:r>
            <a:r>
              <a:rPr lang="uk-UA" sz="8000" dirty="0">
                <a:latin typeface="Times New Roman"/>
                <a:ea typeface="Calibri"/>
                <a:cs typeface="Times New Roman"/>
              </a:rPr>
              <a:t> - тест « Знаю-не знаю»;</a:t>
            </a:r>
            <a:endParaRPr lang="ru-RU" sz="8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8000" dirty="0">
                <a:latin typeface="Times New Roman"/>
                <a:ea typeface="Calibri"/>
                <a:cs typeface="Times New Roman"/>
              </a:rPr>
              <a:t>діалог-гра « Слово за словом» ( вчитель називає слово, а учні називають поняття, події , осіб, назви місцин, пов’язаних із подією);</a:t>
            </a:r>
            <a:endParaRPr lang="ru-RU" sz="8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8000" dirty="0">
                <a:latin typeface="Times New Roman"/>
                <a:ea typeface="Calibri"/>
                <a:cs typeface="Times New Roman"/>
              </a:rPr>
              <a:t>мовою документа : досліджуємо, коментуємо; </a:t>
            </a:r>
            <a:endParaRPr lang="ru-RU" sz="8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uk-UA" sz="8000" dirty="0">
                <a:latin typeface="Times New Roman"/>
                <a:ea typeface="Calibri"/>
                <a:cs typeface="Times New Roman"/>
              </a:rPr>
              <a:t>прийом « Залишіть за мною останнє слово»;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uk-UA" sz="8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кейс-метод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uk-UA" sz="8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написання тематичного есе</a:t>
            </a:r>
            <a:endParaRPr lang="ru-RU" sz="80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0358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>
                <a:latin typeface="Times New Roman"/>
                <a:ea typeface="Calibri"/>
              </a:rPr>
              <a:t> </a:t>
            </a:r>
            <a:endParaRPr lang="ru-RU" dirty="0"/>
          </a:p>
        </p:txBody>
      </p:sp>
      <p:pic>
        <p:nvPicPr>
          <p:cNvPr id="5" name="Picture 2" descr="C:\Users\rdh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797152"/>
            <a:ext cx="1871555" cy="116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249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Сторітелінг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uk-UA" sz="29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Сторітелінг</a:t>
            </a:r>
            <a:r>
              <a:rPr lang="uk-UA" sz="29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(</a:t>
            </a:r>
            <a:r>
              <a:rPr lang="uk-UA" sz="29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 англійської </a:t>
            </a:r>
            <a:r>
              <a:rPr lang="ru-RU" sz="2900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story</a:t>
            </a:r>
            <a:r>
              <a:rPr lang="uk-UA" sz="29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означає історія, а </a:t>
            </a:r>
            <a:r>
              <a:rPr lang="ru-RU" sz="2900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telling</a:t>
            </a:r>
            <a:r>
              <a:rPr lang="uk-UA" sz="29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розповідати) </a:t>
            </a:r>
            <a:r>
              <a:rPr lang="uk-UA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 розповідь історій.</a:t>
            </a:r>
            <a:endParaRPr lang="en-US" sz="2900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передбачає комунікативне включення;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закликає до вивчення;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швидке включення в процес навчання;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викликає емоційний вибух;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змушує задуматися, відчувати 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збільшує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оксотицин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який в свою чергу збільшує почуття довіри, розвиває інтерес;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розвиває  мову, увагу, логіку;</a:t>
            </a:r>
          </a:p>
          <a:p>
            <a:pPr lvl="0">
              <a:lnSpc>
                <a:spcPct val="115000"/>
              </a:lnSpc>
              <a:buFont typeface="Wingdings"/>
              <a:buChar char=""/>
            </a:pPr>
            <a:endParaRPr lang="ru-RU" sz="2400" dirty="0"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uk-UA" sz="3800" b="1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Сторітелінг</a:t>
            </a:r>
            <a:r>
              <a:rPr lang="uk-UA" sz="3800" b="1" i="1" dirty="0">
                <a:solidFill>
                  <a:srgbClr val="000000"/>
                </a:solidFill>
                <a:latin typeface="Times New Roman"/>
                <a:ea typeface="Times New Roman"/>
              </a:rPr>
              <a:t>  сприяє соціалізації особистості, адже події , викладені в розповіді, слухач «приміряє» на себе, </a:t>
            </a:r>
          </a:p>
          <a:p>
            <a:pPr marL="0" indent="0" algn="ctr">
              <a:buNone/>
            </a:pPr>
            <a:r>
              <a:rPr lang="uk-UA" sz="3800" b="1" i="1" dirty="0">
                <a:solidFill>
                  <a:srgbClr val="000000"/>
                </a:solidFill>
                <a:latin typeface="Times New Roman"/>
                <a:ea typeface="Times New Roman"/>
              </a:rPr>
              <a:t>власного досвіду</a:t>
            </a:r>
            <a:endParaRPr lang="ru-RU" sz="3800" b="1" i="1" dirty="0">
              <a:solidFill>
                <a:srgbClr val="7030A0"/>
              </a:solidFill>
            </a:endParaRPr>
          </a:p>
        </p:txBody>
      </p:sp>
      <p:pic>
        <p:nvPicPr>
          <p:cNvPr id="5" name="Picture 2" descr="C:\Users\rdh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72816"/>
            <a:ext cx="15841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606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</a:pPr>
            <a:r>
              <a:rPr lang="ru-RU" sz="3600" b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Види</a:t>
            </a:r>
            <a:r>
              <a:rPr lang="ru-RU" sz="3600" b="1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b="1" dirty="0" err="1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сторітелінгу</a:t>
            </a:r>
            <a:r>
              <a:rPr lang="ru-RU" sz="3600" dirty="0">
                <a:solidFill>
                  <a:srgbClr val="7030A0"/>
                </a:solidFill>
                <a:latin typeface="Times New Roman"/>
                <a:ea typeface="Times New Roman"/>
                <a:cs typeface="Times New Roman"/>
              </a:rPr>
              <a:t> </a:t>
            </a:r>
            <a:br>
              <a:rPr lang="ru-RU" sz="3600" dirty="0">
                <a:solidFill>
                  <a:srgbClr val="7030A0"/>
                </a:solidFill>
                <a:ea typeface="Calibri"/>
                <a:cs typeface="Times New Roman"/>
              </a:rPr>
            </a:b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54461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Культурний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розповідає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цінності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моральність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вірування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Соціальний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людей один про одного (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розповідати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дітям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історії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життя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відомих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людей,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стати для них прикладом для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побудови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свого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життя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).</a:t>
            </a:r>
            <a:endParaRPr lang="ru-RU" sz="24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Міфи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легенди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– вони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відображають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культуру й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нагадують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нам,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чого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житті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слід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уникати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аби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щасливим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Jump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story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–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всі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полюбляють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слухати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історії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містичних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істот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коли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неочікуваний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кінець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змушує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підстрибнути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стільці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страху.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Такі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історії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допомагають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подолати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власні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страхи.</a:t>
            </a:r>
            <a:endParaRPr lang="ru-RU" sz="24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Сімейний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сімейні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легенди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зберігають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історію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наших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пращурів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історії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передаються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покоління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покоління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мають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повчальний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характер.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Дружній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історії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об’єднують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друзів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оскільки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вони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згадують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певний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досвід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вони пережили разом.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Особистий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особисті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історії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розповідають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власний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досвід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переживання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6490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7030A0"/>
                </a:solidFill>
                <a:latin typeface="Times New Roman"/>
                <a:ea typeface="Times New Roman"/>
              </a:rPr>
              <a:t>Форма  реалізації - словесна розповідь.</a:t>
            </a:r>
            <a:r>
              <a:rPr lang="uk-UA" b="1" i="1" dirty="0">
                <a:solidFill>
                  <a:srgbClr val="7030A0"/>
                </a:solidFill>
              </a:rPr>
              <a:t> 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Розповідь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історій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процес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емоційний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захоплюючий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добре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запам’ятовується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. 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Отже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сторітелінг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вигадка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казок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історій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добре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підходить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формування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усного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мовлення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учнів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.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Історії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повинні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змістовними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логічно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послідовними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точними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виразними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зрозумілими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слухачам,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самостійними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невеликими за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розмірами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186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err="1">
                <a:solidFill>
                  <a:srgbClr val="7030A0"/>
                </a:solidFill>
                <a:latin typeface="Times New Roman"/>
                <a:ea typeface="Times New Roman"/>
              </a:rPr>
              <a:t>Види</a:t>
            </a:r>
            <a:r>
              <a:rPr lang="ru-RU" sz="3600" b="1" i="1" dirty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  <a:latin typeface="Times New Roman"/>
                <a:ea typeface="Times New Roman"/>
              </a:rPr>
              <a:t>розповідей</a:t>
            </a:r>
            <a:r>
              <a:rPr lang="ru-RU" sz="3600" b="1" i="1" dirty="0">
                <a:solidFill>
                  <a:srgbClr val="7030A0"/>
                </a:solidFill>
                <a:latin typeface="Times New Roman"/>
                <a:ea typeface="Times New Roman"/>
              </a:rPr>
              <a:t> на </a:t>
            </a:r>
            <a:r>
              <a:rPr lang="ru-RU" sz="3600" b="1" i="1" dirty="0" err="1">
                <a:solidFill>
                  <a:srgbClr val="7030A0"/>
                </a:solidFill>
                <a:latin typeface="Times New Roman"/>
                <a:ea typeface="Times New Roman"/>
              </a:rPr>
              <a:t>словесній</a:t>
            </a:r>
            <a:r>
              <a:rPr lang="ru-RU" sz="3600" b="1" i="1" dirty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  <a:latin typeface="Times New Roman"/>
                <a:ea typeface="Times New Roman"/>
              </a:rPr>
              <a:t>основі</a:t>
            </a:r>
            <a:br>
              <a:rPr lang="ru-RU" sz="3600" i="1" dirty="0">
                <a:solidFill>
                  <a:srgbClr val="7030A0"/>
                </a:solidFill>
                <a:latin typeface="Times New Roman"/>
                <a:ea typeface="Times New Roman"/>
              </a:rPr>
            </a:br>
            <a:br>
              <a:rPr lang="ru-RU" sz="3600" i="1" dirty="0">
                <a:solidFill>
                  <a:srgbClr val="7030A0"/>
                </a:solidFill>
                <a:latin typeface="Times New Roman"/>
                <a:ea typeface="Times New Roman"/>
              </a:rPr>
            </a:br>
            <a:b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478539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розповідь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 тему,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запропоновану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вчителем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  <a:endParaRPr lang="en-US" sz="80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b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розповідь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за планом;</a:t>
            </a:r>
            <a:endParaRPr lang="en-US" sz="80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b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розповідь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за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запропонованим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початком;</a:t>
            </a:r>
            <a:endParaRPr lang="en-US" sz="80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b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en-US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розповідь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за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опорними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словами;</a:t>
            </a:r>
            <a:endParaRPr lang="en-US" sz="80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b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складання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казки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/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легенди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за </a:t>
            </a:r>
            <a:r>
              <a:rPr lang="ru-RU" sz="80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власним</a:t>
            </a:r>
            <a:r>
              <a:rPr lang="ru-RU" sz="80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сюжетом</a:t>
            </a:r>
            <a:endParaRPr lang="ru-RU" sz="8000" b="1" dirty="0">
              <a:ea typeface="Calibri"/>
              <a:cs typeface="Times New Roman"/>
            </a:endParaRPr>
          </a:p>
          <a:p>
            <a:pPr marL="0" indent="0" fontAlgn="base">
              <a:lnSpc>
                <a:spcPts val="1800"/>
              </a:lnSpc>
              <a:spcAft>
                <a:spcPts val="1000"/>
              </a:spcAft>
              <a:buNone/>
            </a:pPr>
            <a:r>
              <a:rPr lang="uk-UA" sz="8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8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base">
              <a:lnSpc>
                <a:spcPts val="1800"/>
              </a:lnSpc>
              <a:spcAft>
                <a:spcPts val="1000"/>
              </a:spcAft>
              <a:buNone/>
            </a:pPr>
            <a:r>
              <a:rPr lang="en-US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400" b="1" dirty="0">
                <a:solidFill>
                  <a:srgbClr val="000000"/>
                </a:solidFill>
                <a:latin typeface="Georgia"/>
                <a:ea typeface="Times New Roman"/>
                <a:cs typeface="Arial"/>
              </a:rPr>
              <a:t>Посилання</a:t>
            </a:r>
            <a:endParaRPr lang="ru-RU" sz="6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https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://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naurok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com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ua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/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post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/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metod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storytelling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yak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zacikaviti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ditey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rozpovidayuchi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istori</a:t>
            </a:r>
            <a:endParaRPr lang="ru-RU" sz="6400" dirty="0"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rdh\Desktop\02002v8f-816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02" y="1844824"/>
            <a:ext cx="180020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18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Documents and Settings\1\Рабочий стол\our-mission-statement-20140519072426-53794f3a4dc9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2285992"/>
            <a:ext cx="8286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Дякую за увагу !</a:t>
            </a:r>
            <a:endParaRPr lang="en-US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Типи мотивації навчальної діяльност</a:t>
            </a: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u="sng" dirty="0">
                <a:solidFill>
                  <a:srgbClr val="002060"/>
                </a:solidFill>
              </a:rPr>
              <a:t>Негативна:</a:t>
            </a:r>
          </a:p>
          <a:p>
            <a:r>
              <a:rPr lang="uk-UA" dirty="0"/>
              <a:t>зовнішня</a:t>
            </a:r>
          </a:p>
          <a:p>
            <a:r>
              <a:rPr lang="uk-UA" dirty="0"/>
              <a:t>внутрішня</a:t>
            </a:r>
          </a:p>
          <a:p>
            <a:endParaRPr lang="uk-UA" dirty="0"/>
          </a:p>
          <a:p>
            <a:endParaRPr lang="uk-UA" dirty="0"/>
          </a:p>
          <a:p>
            <a:pPr marL="0" indent="0">
              <a:buNone/>
            </a:pPr>
            <a:r>
              <a:rPr lang="uk-UA" sz="3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УВАГА!</a:t>
            </a:r>
          </a:p>
          <a:p>
            <a:pPr marL="0" indent="0">
              <a:buNone/>
            </a:pPr>
            <a:endParaRPr lang="ru-RU" sz="3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131840" y="1628800"/>
            <a:ext cx="5472608" cy="4525963"/>
          </a:xfrm>
        </p:spPr>
        <p:txBody>
          <a:bodyPr>
            <a:normAutofit fontScale="92500" lnSpcReduction="10000"/>
          </a:bodyPr>
          <a:lstStyle/>
          <a:p>
            <a:r>
              <a:rPr lang="uk-UA" b="1" u="sng" dirty="0">
                <a:solidFill>
                  <a:srgbClr val="0070C0"/>
                </a:solidFill>
              </a:rPr>
              <a:t>Позитивна:</a:t>
            </a:r>
          </a:p>
          <a:p>
            <a:r>
              <a:rPr lang="uk-UA" dirty="0"/>
              <a:t>обумовлена   соціальними прагненнями;</a:t>
            </a:r>
          </a:p>
          <a:p>
            <a:r>
              <a:rPr lang="uk-UA" dirty="0"/>
              <a:t>вузькі мотиви</a:t>
            </a:r>
          </a:p>
          <a:p>
            <a:r>
              <a:rPr lang="uk-UA" dirty="0"/>
              <a:t>навчальні мотиви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Навчальна</a:t>
            </a:r>
            <a:r>
              <a:rPr lang="ru-RU" b="1" i="1" dirty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мотивація</a:t>
            </a:r>
            <a:r>
              <a:rPr lang="ru-RU" b="1" i="1" dirty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має</a:t>
            </a:r>
            <a:r>
              <a:rPr lang="ru-RU" b="1" i="1" dirty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 свою структуру і </a:t>
            </a: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характеризується</a:t>
            </a:r>
            <a:r>
              <a:rPr lang="ru-RU" b="1" i="1" dirty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спрямованістю</a:t>
            </a:r>
            <a:r>
              <a:rPr lang="ru-RU" b="1" i="1" dirty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, </a:t>
            </a: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стійкістю</a:t>
            </a:r>
            <a:r>
              <a:rPr lang="ru-RU" b="1" i="1" dirty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, </a:t>
            </a: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динамічністю</a:t>
            </a:r>
            <a:endParaRPr lang="ru-RU" sz="2000" b="1" i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027" name="Picture 3" descr="C:\Users\rdh\Desktop\Рисунок5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509120"/>
            <a:ext cx="2114575" cy="152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28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err="1">
                <a:solidFill>
                  <a:srgbClr val="C00000"/>
                </a:solidFill>
                <a:ea typeface="Calibri"/>
                <a:cs typeface="Times New Roman"/>
              </a:rPr>
              <a:t>Змістов</a:t>
            </a:r>
            <a:r>
              <a:rPr lang="uk-UA" sz="4000" b="1" dirty="0">
                <a:solidFill>
                  <a:srgbClr val="C00000"/>
                </a:solidFill>
                <a:ea typeface="Calibri"/>
                <a:cs typeface="Times New Roman"/>
              </a:rPr>
              <a:t>і</a:t>
            </a:r>
            <a:r>
              <a:rPr lang="ru-RU" sz="4000" b="1" dirty="0">
                <a:solidFill>
                  <a:srgbClr val="C00000"/>
                </a:solidFill>
                <a:ea typeface="Calibri"/>
                <a:cs typeface="Times New Roman"/>
              </a:rPr>
              <a:t> характеристики </a:t>
            </a:r>
            <a:r>
              <a:rPr lang="ru-RU" sz="4000" b="1" dirty="0" err="1">
                <a:solidFill>
                  <a:srgbClr val="C00000"/>
                </a:solidFill>
                <a:ea typeface="Calibri"/>
                <a:cs typeface="Times New Roman"/>
              </a:rPr>
              <a:t>мотивації</a:t>
            </a:r>
            <a:r>
              <a:rPr lang="ru-RU" sz="4000" b="1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ru-RU" sz="4000" b="1" dirty="0" err="1">
                <a:solidFill>
                  <a:srgbClr val="C00000"/>
                </a:solidFill>
                <a:ea typeface="Calibri"/>
                <a:cs typeface="Times New Roman"/>
              </a:rPr>
              <a:t>навчання</a:t>
            </a:r>
            <a:r>
              <a:rPr lang="ru-RU" b="1" dirty="0">
                <a:solidFill>
                  <a:srgbClr val="C00000"/>
                </a:solidFill>
                <a:ea typeface="Calibri"/>
                <a:cs typeface="Times New Roman"/>
              </a:rPr>
              <a:t> 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наявність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особистісного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смислу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навчання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для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учня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; </a:t>
            </a:r>
          </a:p>
          <a:p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дієвість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мотиву (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його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реального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впливу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на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навчальну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діяльність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і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поведінку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дитини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);</a:t>
            </a:r>
          </a:p>
          <a:p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місце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мотиву у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структурі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мотивації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;</a:t>
            </a:r>
          </a:p>
          <a:p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самостійність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виникнення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і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прояву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мотиву</a:t>
            </a:r>
          </a:p>
          <a:p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рівень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усвідомлення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мотиву; </a:t>
            </a:r>
          </a:p>
          <a:p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ступінь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поширення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мотиву на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різні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типи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навчальної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види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навчальних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предметів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форми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навчальних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Times New Roman"/>
                <a:ea typeface="Times New Roman"/>
              </a:rPr>
              <a:t>завдань</a:t>
            </a:r>
            <a:r>
              <a:rPr lang="ru-RU" dirty="0">
                <a:solidFill>
                  <a:srgbClr val="222222"/>
                </a:solidFill>
                <a:latin typeface="Times New Roman"/>
                <a:ea typeface="Times New Roman"/>
              </a:rPr>
              <a:t>.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553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Різновиди пізнавальних мотивів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</a:pPr>
            <a:r>
              <a:rPr lang="uk-UA" dirty="0"/>
              <a:t>широкі пізнавальні мотиви;</a:t>
            </a:r>
          </a:p>
          <a:p>
            <a:pPr marL="0">
              <a:spcBef>
                <a:spcPts val="0"/>
              </a:spcBef>
            </a:pPr>
            <a:r>
              <a:rPr lang="uk-UA" dirty="0"/>
              <a:t>навчально-пізнавальні мотиви;</a:t>
            </a:r>
          </a:p>
          <a:p>
            <a:pPr marL="0">
              <a:spcBef>
                <a:spcPts val="0"/>
              </a:spcBef>
            </a:pPr>
            <a:r>
              <a:rPr lang="uk-UA" dirty="0"/>
              <a:t>мотиви самоосвіти;</a:t>
            </a:r>
          </a:p>
          <a:p>
            <a:pPr marL="0">
              <a:spcBef>
                <a:spcPts val="0"/>
              </a:spcBef>
            </a:pPr>
            <a:r>
              <a:rPr lang="uk-UA" dirty="0"/>
              <a:t>соціальні мотиви</a:t>
            </a:r>
          </a:p>
          <a:p>
            <a:pPr marL="0" indent="0">
              <a:buNone/>
            </a:pPr>
            <a:r>
              <a:rPr lang="uk-UA" dirty="0"/>
              <a:t>          </a:t>
            </a:r>
            <a:endParaRPr lang="en-US" dirty="0"/>
          </a:p>
          <a:p>
            <a:pPr marL="0" indent="0">
              <a:buNone/>
            </a:pPr>
            <a:r>
              <a:rPr lang="uk-UA" dirty="0"/>
              <a:t>  </a:t>
            </a:r>
            <a:r>
              <a:rPr lang="uk-UA" b="1" i="1" dirty="0">
                <a:solidFill>
                  <a:srgbClr val="C00000"/>
                </a:solidFill>
              </a:rPr>
              <a:t>Інтерес до навчання стимулюють:</a:t>
            </a:r>
          </a:p>
          <a:p>
            <a:pPr marL="0" indent="0">
              <a:buNone/>
            </a:pPr>
            <a:r>
              <a:rPr lang="uk-UA" dirty="0"/>
              <a:t>зміст матеріалу;  ключові потреби  </a:t>
            </a:r>
            <a:r>
              <a:rPr lang="uk-UA" dirty="0">
                <a:solidFill>
                  <a:prstClr val="black"/>
                </a:solidFill>
              </a:rPr>
              <a:t>дітей;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співпраця на занятті; свобода вибору вчителя форм, змісту, прийомів; похвала,заохочення</a:t>
            </a:r>
            <a:endParaRPr lang="ru-RU" dirty="0"/>
          </a:p>
        </p:txBody>
      </p:sp>
      <p:pic>
        <p:nvPicPr>
          <p:cNvPr id="3" name="Picture 2" descr="C:\Users\rdh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957" y="2420888"/>
            <a:ext cx="274091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87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Основні</a:t>
            </a:r>
            <a:r>
              <a:rPr lang="ru-RU" sz="28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</a:t>
            </a:r>
            <a:r>
              <a:rPr lang="ru-RU" sz="28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способи</a:t>
            </a:r>
            <a:r>
              <a:rPr lang="ru-RU" sz="28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</a:t>
            </a:r>
            <a:r>
              <a:rPr lang="ru-RU" sz="28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формування</a:t>
            </a:r>
            <a:r>
              <a:rPr lang="ru-RU" sz="28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</a:t>
            </a:r>
            <a:r>
              <a:rPr lang="ru-RU" sz="28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мотивації</a:t>
            </a:r>
            <a:r>
              <a:rPr lang="ru-RU" sz="28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</a:t>
            </a:r>
            <a:r>
              <a:rPr lang="ru-RU" sz="28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під</a:t>
            </a:r>
            <a:r>
              <a:rPr lang="ru-RU" sz="28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час </a:t>
            </a:r>
            <a:r>
              <a:rPr lang="ru-RU" sz="28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навчання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повідомлення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учням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теоретичної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значущості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навчального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матеріалу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практичне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спрямування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знань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та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можливість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їх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застосування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у  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повсякденному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житті;створення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проблемних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ситуацій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створення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ситуації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успіху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постановка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близьких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і далеких перспектив у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навчанні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.                                                </a:t>
            </a:r>
            <a:endParaRPr lang="ru-RU" sz="2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u="sng" dirty="0" err="1">
                <a:solidFill>
                  <a:srgbClr val="002060"/>
                </a:solidFill>
                <a:latin typeface="Arial"/>
                <a:ea typeface="Times New Roman"/>
              </a:rPr>
              <a:t>Засоби</a:t>
            </a:r>
            <a:r>
              <a:rPr lang="ru-RU" b="1" u="sng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b="1" u="sng" dirty="0" err="1">
                <a:solidFill>
                  <a:srgbClr val="002060"/>
                </a:solidFill>
                <a:latin typeface="Arial"/>
                <a:ea typeface="Times New Roman"/>
              </a:rPr>
              <a:t>формування</a:t>
            </a:r>
            <a:r>
              <a:rPr lang="ru-RU" b="1" u="sng" dirty="0">
                <a:solidFill>
                  <a:srgbClr val="002060"/>
                </a:solidFill>
                <a:latin typeface="Arial"/>
                <a:ea typeface="Times New Roman"/>
              </a:rPr>
              <a:t> в </a:t>
            </a:r>
            <a:r>
              <a:rPr lang="ru-RU" b="1" u="sng" dirty="0" err="1">
                <a:solidFill>
                  <a:srgbClr val="002060"/>
                </a:solidFill>
                <a:latin typeface="Arial"/>
                <a:ea typeface="Times New Roman"/>
              </a:rPr>
              <a:t>учнів</a:t>
            </a:r>
            <a:r>
              <a:rPr lang="ru-RU" b="1" u="sng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b="1" u="sng" dirty="0" err="1">
                <a:solidFill>
                  <a:srgbClr val="002060"/>
                </a:solidFill>
                <a:latin typeface="Arial"/>
                <a:ea typeface="Times New Roman"/>
              </a:rPr>
              <a:t>мотивів</a:t>
            </a:r>
            <a:r>
              <a:rPr lang="ru-RU" b="1" u="sng" dirty="0">
                <a:solidFill>
                  <a:srgbClr val="002060"/>
                </a:solidFill>
                <a:latin typeface="Arial"/>
                <a:ea typeface="Times New Roman"/>
              </a:rPr>
              <a:t> і </a:t>
            </a:r>
            <a:r>
              <a:rPr lang="ru-RU" b="1" u="sng" dirty="0" err="1">
                <a:solidFill>
                  <a:srgbClr val="002060"/>
                </a:solidFill>
                <a:latin typeface="Arial"/>
                <a:ea typeface="Times New Roman"/>
              </a:rPr>
              <a:t>пізнавальних</a:t>
            </a:r>
            <a:r>
              <a:rPr lang="ru-RU" b="1" u="sng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b="1" u="sng" dirty="0" err="1">
                <a:solidFill>
                  <a:srgbClr val="002060"/>
                </a:solidFill>
                <a:latin typeface="Arial"/>
                <a:ea typeface="Times New Roman"/>
              </a:rPr>
              <a:t>інтересів</a:t>
            </a:r>
            <a:r>
              <a:rPr lang="ru-RU" b="1" u="sng" dirty="0">
                <a:solidFill>
                  <a:srgbClr val="002060"/>
                </a:solidFill>
                <a:latin typeface="Arial"/>
                <a:ea typeface="Times New Roman"/>
              </a:rPr>
              <a:t> : 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чітка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організація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процесу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навчання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авторитет учителя;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стиль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спілкування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самостійна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пізнавальна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діяльність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учнів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.                                                               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07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</a:pPr>
            <a:r>
              <a:rPr lang="ru-RU" sz="27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Методи</a:t>
            </a:r>
            <a:r>
              <a:rPr lang="ru-RU" sz="27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</a:t>
            </a:r>
            <a:r>
              <a:rPr lang="ru-RU" sz="27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стимулювання</a:t>
            </a:r>
            <a:r>
              <a:rPr lang="ru-RU" sz="27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</a:t>
            </a:r>
            <a:r>
              <a:rPr lang="ru-RU" sz="27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інтересу</a:t>
            </a:r>
            <a:r>
              <a:rPr lang="ru-RU" sz="27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до </a:t>
            </a:r>
            <a:r>
              <a:rPr lang="ru-RU" sz="27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учіння</a:t>
            </a:r>
            <a:r>
              <a:rPr lang="ru-RU" sz="27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:</a:t>
            </a:r>
            <a:endParaRPr lang="ru-RU" sz="2400" dirty="0">
              <a:solidFill>
                <a:srgbClr val="C00000"/>
              </a:solidFill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створення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ситуацій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пізнавальної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новизни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створення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ситуацій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емоційно-ціннісних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переживань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створення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ситуації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зацікавленості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метод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здивування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опора на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життєвий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досвід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учнів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навчальні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дискусії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розв’язання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ситуативної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задачі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2800" dirty="0"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пізнавальні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Arial"/>
                <a:ea typeface="Times New Roman"/>
              </a:rPr>
              <a:t>ігри</a:t>
            </a:r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.</a:t>
            </a:r>
            <a:endParaRPr lang="ru-RU" sz="28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565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Прийоми пізнавальних мотивів</a:t>
            </a:r>
            <a:b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1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 початок уроку)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поетичні рядки про епоху, подію , особу;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крилатий вислів, цитата- оцінка події, діяльності історичної постаті;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музичний ряд творів, які передають дух епохи. Він може супроводжуватися МП фото-ряду портретів, плакатів, репродукцій  картин;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відстрочена відгадка 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кросворди, ребуси, загадки,  в які зашифрована тема уроку.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286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Прийоми пізнавальних мотивів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392488"/>
          </a:xfrm>
        </p:spPr>
        <p:txBody>
          <a:bodyPr>
            <a:normAutofit fontScale="70000" lnSpcReduction="20000"/>
          </a:bodyPr>
          <a:lstStyle/>
          <a:p>
            <a:pPr marL="1143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b="1" i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Формування/ закріплення понять попередньої та нової теми</a:t>
            </a:r>
            <a:r>
              <a:rPr lang="uk-UA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2400" b="1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виставка предметів-символів  або їх зображень відповідного періоду історії;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історичні анекдоти, байки, історичні плітки, наприклад, « Історія епохи очима людини. Україна та Європа у 1900-1939роках.10 клас», « </a:t>
            </a:r>
            <a:r>
              <a:rPr lang="uk-UA" dirty="0" err="1">
                <a:latin typeface="Times New Roman"/>
                <a:ea typeface="Calibri"/>
                <a:cs typeface="Times New Roman"/>
              </a:rPr>
              <a:t>Генеза</a:t>
            </a:r>
            <a:r>
              <a:rPr lang="uk-UA" dirty="0">
                <a:latin typeface="Times New Roman"/>
                <a:ea typeface="Calibri"/>
                <a:cs typeface="Times New Roman"/>
              </a:rPr>
              <a:t>», 2004, стор.249.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гра(« Було чи не було», «Упіймай дату», «Доповни мапу» і </a:t>
            </a:r>
            <a:r>
              <a:rPr lang="uk-UA" dirty="0" err="1">
                <a:latin typeface="Times New Roman"/>
                <a:ea typeface="Calibri"/>
                <a:cs typeface="Times New Roman"/>
              </a:rPr>
              <a:t>т.ін</a:t>
            </a:r>
            <a:r>
              <a:rPr lang="uk-UA" dirty="0">
                <a:latin typeface="Times New Roman"/>
                <a:ea typeface="Calibri"/>
                <a:cs typeface="Times New Roman"/>
              </a:rPr>
              <a:t>.)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dirty="0">
                <a:latin typeface="Times New Roman"/>
                <a:ea typeface="Calibri"/>
                <a:cs typeface="Times New Roman"/>
              </a:rPr>
              <a:t>проблемне питання/завдання;</a:t>
            </a: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31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прийом « Запитай у автора», « Щоденник розвитку подій»;</a:t>
            </a: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31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контент – аналіз джерел різного походження;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uk-UA" dirty="0" err="1">
                <a:latin typeface="Times New Roman"/>
                <a:ea typeface="Calibri"/>
                <a:cs typeface="Times New Roman"/>
              </a:rPr>
              <a:t>сторітеллінг</a:t>
            </a:r>
            <a:r>
              <a:rPr lang="uk-UA" dirty="0"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rdh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5085184"/>
            <a:ext cx="208823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06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uk-UA" sz="4000" b="1" dirty="0">
                <a:solidFill>
                  <a:srgbClr val="7030A0"/>
                </a:solidFill>
                <a:latin typeface="Times New Roman"/>
                <a:ea typeface="Calibri"/>
              </a:rPr>
              <a:t>Підсумок уроку. Рефлексія.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10000"/>
          </a:bodyPr>
          <a:lstStyle/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2600" dirty="0">
                <a:latin typeface="Times New Roman"/>
                <a:ea typeface="Calibri"/>
                <a:cs typeface="Times New Roman"/>
              </a:rPr>
              <a:t>Прийом « незакінченого речення»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Calibri"/>
                <a:cs typeface="Times New Roman"/>
              </a:rPr>
              <a:t>: (« я готовий досліджувати питання…», « для мене важливо було дізнатися…» , « з цього уроку я зрозумів/зрозуміла, що…» );</a:t>
            </a:r>
            <a:endParaRPr lang="ru-RU" sz="2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Times New Roman"/>
              <a:buChar char="-"/>
            </a:pPr>
            <a:r>
              <a:rPr lang="uk-UA" sz="2600" dirty="0">
                <a:latin typeface="Times New Roman"/>
                <a:ea typeface="Calibri"/>
                <a:cs typeface="Times New Roman"/>
              </a:rPr>
              <a:t>найкраще  питання до теми;</a:t>
            </a:r>
            <a:endParaRPr lang="ru-RU" sz="2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uk-UA" sz="2600" dirty="0">
                <a:latin typeface="Times New Roman"/>
                <a:ea typeface="Calibri"/>
                <a:cs typeface="Times New Roman"/>
              </a:rPr>
              <a:t>гра « </a:t>
            </a:r>
            <a:r>
              <a:rPr lang="uk-UA" sz="2600" dirty="0" err="1">
                <a:latin typeface="Times New Roman"/>
                <a:ea typeface="Calibri"/>
                <a:cs typeface="Times New Roman"/>
              </a:rPr>
              <a:t>Упізнайко</a:t>
            </a:r>
            <a:r>
              <a:rPr lang="uk-UA" sz="2600" dirty="0">
                <a:latin typeface="Times New Roman"/>
                <a:ea typeface="Calibri"/>
                <a:cs typeface="Times New Roman"/>
              </a:rPr>
              <a:t>» ( впізнають героя, діячів, подію, місце події, предмети побуту, архітектуру епохи).</a:t>
            </a:r>
            <a:endParaRPr lang="ru-RU" sz="2600" dirty="0"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260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                Домашнє завдання</a:t>
            </a:r>
            <a:br>
              <a:rPr lang="uk-UA" sz="2600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</a:br>
            <a:r>
              <a:rPr lang="uk-UA" sz="2600" dirty="0">
                <a:latin typeface="Times New Roman"/>
                <a:ea typeface="Calibri"/>
                <a:cs typeface="Times New Roman"/>
              </a:rPr>
              <a:t>1.</a:t>
            </a:r>
            <a:r>
              <a:rPr lang="uk-UA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«Незакінчена таблиця». Вчитель пропонує завершити таблицю по темі, додаючи, наприклад, цікаві факти біографії, події, наслідки, які не вказані в підручнику, з посиланням на джерело.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uk-UA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2.« Якби я був /була автором підручника , то доповнив / </a:t>
            </a:r>
            <a:r>
              <a:rPr lang="uk-UA" sz="26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ла</a:t>
            </a:r>
            <a:r>
              <a:rPr lang="uk-UA" sz="2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би  такими  фактами…»);</a:t>
            </a:r>
            <a:endParaRPr lang="ru-R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2" descr="C:\Users\rdh\Desktop\image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212976"/>
            <a:ext cx="149541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9018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</TotalTime>
  <Words>680</Words>
  <Application>Microsoft Office PowerPoint</Application>
  <PresentationFormat>Экран (4:3)</PresentationFormat>
  <Paragraphs>124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Bookman Old Style</vt:lpstr>
      <vt:lpstr>Calibri</vt:lpstr>
      <vt:lpstr>Georgia</vt:lpstr>
      <vt:lpstr>Monotype Corsiva</vt:lpstr>
      <vt:lpstr>Symbol</vt:lpstr>
      <vt:lpstr>Times New Roman</vt:lpstr>
      <vt:lpstr>Wingdings</vt:lpstr>
      <vt:lpstr>Тема Office</vt:lpstr>
      <vt:lpstr>Презентация PowerPoint</vt:lpstr>
      <vt:lpstr>Типи мотивації навчальної діяльності</vt:lpstr>
      <vt:lpstr>Змістові характеристики мотивації навчання </vt:lpstr>
      <vt:lpstr>Різновиди пізнавальних мотивів</vt:lpstr>
      <vt:lpstr>Основні способи формування мотивації під час навчання</vt:lpstr>
      <vt:lpstr>Методи стимулювання інтересу до учіння:</vt:lpstr>
      <vt:lpstr>Прийоми пізнавальних мотивів ( початок уроку)</vt:lpstr>
      <vt:lpstr>Прийоми пізнавальних мотивів</vt:lpstr>
      <vt:lpstr>Підсумок уроку. Рефлексія.</vt:lpstr>
      <vt:lpstr>Прийоми дистанційного навчання </vt:lpstr>
      <vt:lpstr>Сторітелінг</vt:lpstr>
      <vt:lpstr>Види сторітелінгу  </vt:lpstr>
      <vt:lpstr>Форма  реалізації - словесна розповідь. </vt:lpstr>
      <vt:lpstr>      Види розповідей на словесній основі     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Планування діяльності сучасного загальноосвітнього навчального закладу</dc:title>
  <dc:creator>User3</dc:creator>
  <cp:lastModifiedBy>user1</cp:lastModifiedBy>
  <cp:revision>90</cp:revision>
  <dcterms:created xsi:type="dcterms:W3CDTF">2014-06-02T13:12:23Z</dcterms:created>
  <dcterms:modified xsi:type="dcterms:W3CDTF">2023-01-13T11:11:26Z</dcterms:modified>
</cp:coreProperties>
</file>